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354" r:id="rId6"/>
    <p:sldId id="373" r:id="rId7"/>
    <p:sldId id="379" r:id="rId8"/>
    <p:sldId id="361" r:id="rId9"/>
    <p:sldId id="378" r:id="rId10"/>
    <p:sldId id="364" r:id="rId11"/>
    <p:sldId id="374" r:id="rId12"/>
    <p:sldId id="365" r:id="rId13"/>
    <p:sldId id="366" r:id="rId14"/>
    <p:sldId id="376" r:id="rId15"/>
    <p:sldId id="357" r:id="rId16"/>
    <p:sldId id="377" r:id="rId17"/>
    <p:sldId id="382" r:id="rId18"/>
    <p:sldId id="358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62" r:id="rId27"/>
    <p:sldId id="363" r:id="rId28"/>
    <p:sldId id="368" r:id="rId29"/>
    <p:sldId id="369" r:id="rId30"/>
    <p:sldId id="370" r:id="rId31"/>
    <p:sldId id="371" r:id="rId32"/>
    <p:sldId id="372" r:id="rId33"/>
    <p:sldId id="394" r:id="rId34"/>
    <p:sldId id="391" r:id="rId35"/>
    <p:sldId id="392" r:id="rId36"/>
    <p:sldId id="393" r:id="rId37"/>
    <p:sldId id="2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8980"/>
  </p:normalViewPr>
  <p:slideViewPr>
    <p:cSldViewPr snapToGrid="0" snapToObjects="1">
      <p:cViewPr varScale="1">
        <p:scale>
          <a:sx n="86" d="100"/>
          <a:sy n="86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02F21-BDEB-1D43-9346-C18EB684175F}" type="doc">
      <dgm:prSet loTypeId="urn:microsoft.com/office/officeart/2005/8/layout/process4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FB8246-D86B-3E44-9303-C604D11A7A4A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F3F10884-44B5-DA4F-A36E-DFA71C53D9D0}" type="parTrans" cxnId="{9118FAF9-E641-C94C-8946-AD5F43804046}">
      <dgm:prSet/>
      <dgm:spPr/>
      <dgm:t>
        <a:bodyPr/>
        <a:lstStyle/>
        <a:p>
          <a:endParaRPr lang="en-US"/>
        </a:p>
      </dgm:t>
    </dgm:pt>
    <dgm:pt modelId="{5F20C835-118A-E440-B94B-E6FABD0DEEF6}" type="sibTrans" cxnId="{9118FAF9-E641-C94C-8946-AD5F43804046}">
      <dgm:prSet/>
      <dgm:spPr/>
      <dgm:t>
        <a:bodyPr/>
        <a:lstStyle/>
        <a:p>
          <a:endParaRPr lang="en-US"/>
        </a:p>
      </dgm:t>
    </dgm:pt>
    <dgm:pt modelId="{4675C829-9A49-A740-ADE7-F5985CFF8E2E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F6A8A772-8F3A-574F-8D05-A7BC33BE053C}" type="parTrans" cxnId="{62EDF46C-523A-AC4C-8EA6-EDE26048B2F0}">
      <dgm:prSet/>
      <dgm:spPr/>
      <dgm:t>
        <a:bodyPr/>
        <a:lstStyle/>
        <a:p>
          <a:endParaRPr lang="en-US"/>
        </a:p>
      </dgm:t>
    </dgm:pt>
    <dgm:pt modelId="{70F23F74-92AC-2442-BC8D-C29B42DB713B}" type="sibTrans" cxnId="{62EDF46C-523A-AC4C-8EA6-EDE26048B2F0}">
      <dgm:prSet/>
      <dgm:spPr/>
      <dgm:t>
        <a:bodyPr/>
        <a:lstStyle/>
        <a:p>
          <a:endParaRPr lang="en-US"/>
        </a:p>
      </dgm:t>
    </dgm:pt>
    <dgm:pt modelId="{B963B35F-E1E2-A743-BD15-979B0120BA92}">
      <dgm:prSet phldrT="[Text]"/>
      <dgm:spPr/>
      <dgm:t>
        <a:bodyPr/>
        <a:lstStyle/>
        <a:p>
          <a:r>
            <a:rPr lang="en-US" dirty="0"/>
            <a:t>Data layer</a:t>
          </a:r>
        </a:p>
      </dgm:t>
    </dgm:pt>
    <dgm:pt modelId="{FEAC4A1B-7098-4341-A718-8C16CE6EA2D7}" type="parTrans" cxnId="{356678B8-2D53-3A41-AAD0-83171DC86BD5}">
      <dgm:prSet/>
      <dgm:spPr/>
      <dgm:t>
        <a:bodyPr/>
        <a:lstStyle/>
        <a:p>
          <a:endParaRPr lang="en-US"/>
        </a:p>
      </dgm:t>
    </dgm:pt>
    <dgm:pt modelId="{7B46FA49-9561-714B-8132-3B910DB31A13}" type="sibTrans" cxnId="{356678B8-2D53-3A41-AAD0-83171DC86BD5}">
      <dgm:prSet/>
      <dgm:spPr/>
      <dgm:t>
        <a:bodyPr/>
        <a:lstStyle/>
        <a:p>
          <a:endParaRPr lang="en-US"/>
        </a:p>
      </dgm:t>
    </dgm:pt>
    <dgm:pt modelId="{393AB339-AF8E-2044-A6F4-9980D065C987}" type="pres">
      <dgm:prSet presAssocID="{C6B02F21-BDEB-1D43-9346-C18EB684175F}" presName="Name0" presStyleCnt="0">
        <dgm:presLayoutVars>
          <dgm:dir/>
          <dgm:animLvl val="lvl"/>
          <dgm:resizeHandles val="exact"/>
        </dgm:presLayoutVars>
      </dgm:prSet>
      <dgm:spPr/>
    </dgm:pt>
    <dgm:pt modelId="{16ACD003-E4D6-BC4A-9F5C-DC6EA657A761}" type="pres">
      <dgm:prSet presAssocID="{B963B35F-E1E2-A743-BD15-979B0120BA92}" presName="boxAndChildren" presStyleCnt="0"/>
      <dgm:spPr/>
    </dgm:pt>
    <dgm:pt modelId="{257983A5-8B8B-0B4F-9DD8-1A1879CA3B1B}" type="pres">
      <dgm:prSet presAssocID="{B963B35F-E1E2-A743-BD15-979B0120BA92}" presName="parentTextBox" presStyleLbl="node1" presStyleIdx="0" presStyleCnt="3"/>
      <dgm:spPr/>
    </dgm:pt>
    <dgm:pt modelId="{B812AED1-3CDE-7845-84E6-7089C7766EDF}" type="pres">
      <dgm:prSet presAssocID="{70F23F74-92AC-2442-BC8D-C29B42DB713B}" presName="sp" presStyleCnt="0"/>
      <dgm:spPr/>
    </dgm:pt>
    <dgm:pt modelId="{2B38F898-C783-A041-B38D-137CC95C801E}" type="pres">
      <dgm:prSet presAssocID="{4675C829-9A49-A740-ADE7-F5985CFF8E2E}" presName="arrowAndChildren" presStyleCnt="0"/>
      <dgm:spPr/>
    </dgm:pt>
    <dgm:pt modelId="{08202CFA-F3F5-E346-B1F3-0B7E712C8A65}" type="pres">
      <dgm:prSet presAssocID="{4675C829-9A49-A740-ADE7-F5985CFF8E2E}" presName="parentTextArrow" presStyleLbl="node1" presStyleIdx="1" presStyleCnt="3"/>
      <dgm:spPr/>
    </dgm:pt>
    <dgm:pt modelId="{B338E7D5-BDC8-FC47-BBF4-0791342D5396}" type="pres">
      <dgm:prSet presAssocID="{5F20C835-118A-E440-B94B-E6FABD0DEEF6}" presName="sp" presStyleCnt="0"/>
      <dgm:spPr/>
    </dgm:pt>
    <dgm:pt modelId="{9AB81E8E-8908-D444-AE06-AF5F2425DCDF}" type="pres">
      <dgm:prSet presAssocID="{E0FB8246-D86B-3E44-9303-C604D11A7A4A}" presName="arrowAndChildren" presStyleCnt="0"/>
      <dgm:spPr/>
    </dgm:pt>
    <dgm:pt modelId="{F3C47D81-D7C4-EF48-A943-FE5A7616A96B}" type="pres">
      <dgm:prSet presAssocID="{E0FB8246-D86B-3E44-9303-C604D11A7A4A}" presName="parentTextArrow" presStyleLbl="node1" presStyleIdx="2" presStyleCnt="3" custLinFactNeighborY="-24129"/>
      <dgm:spPr/>
    </dgm:pt>
  </dgm:ptLst>
  <dgm:cxnLst>
    <dgm:cxn modelId="{BB6F4C43-BBF7-5246-A2F5-6A46278E4F9E}" type="presOf" srcId="{C6B02F21-BDEB-1D43-9346-C18EB684175F}" destId="{393AB339-AF8E-2044-A6F4-9980D065C987}" srcOrd="0" destOrd="0" presId="urn:microsoft.com/office/officeart/2005/8/layout/process4"/>
    <dgm:cxn modelId="{EB58974B-3E89-C849-9837-D503D65E444D}" type="presOf" srcId="{E0FB8246-D86B-3E44-9303-C604D11A7A4A}" destId="{F3C47D81-D7C4-EF48-A943-FE5A7616A96B}" srcOrd="0" destOrd="0" presId="urn:microsoft.com/office/officeart/2005/8/layout/process4"/>
    <dgm:cxn modelId="{62EDF46C-523A-AC4C-8EA6-EDE26048B2F0}" srcId="{C6B02F21-BDEB-1D43-9346-C18EB684175F}" destId="{4675C829-9A49-A740-ADE7-F5985CFF8E2E}" srcOrd="1" destOrd="0" parTransId="{F6A8A772-8F3A-574F-8D05-A7BC33BE053C}" sibTransId="{70F23F74-92AC-2442-BC8D-C29B42DB713B}"/>
    <dgm:cxn modelId="{FB44058F-376A-504D-87E3-94D978624C26}" type="presOf" srcId="{4675C829-9A49-A740-ADE7-F5985CFF8E2E}" destId="{08202CFA-F3F5-E346-B1F3-0B7E712C8A65}" srcOrd="0" destOrd="0" presId="urn:microsoft.com/office/officeart/2005/8/layout/process4"/>
    <dgm:cxn modelId="{07C9C099-E85D-6448-B1B3-CBEC9589A128}" type="presOf" srcId="{B963B35F-E1E2-A743-BD15-979B0120BA92}" destId="{257983A5-8B8B-0B4F-9DD8-1A1879CA3B1B}" srcOrd="0" destOrd="0" presId="urn:microsoft.com/office/officeart/2005/8/layout/process4"/>
    <dgm:cxn modelId="{356678B8-2D53-3A41-AAD0-83171DC86BD5}" srcId="{C6B02F21-BDEB-1D43-9346-C18EB684175F}" destId="{B963B35F-E1E2-A743-BD15-979B0120BA92}" srcOrd="2" destOrd="0" parTransId="{FEAC4A1B-7098-4341-A718-8C16CE6EA2D7}" sibTransId="{7B46FA49-9561-714B-8132-3B910DB31A13}"/>
    <dgm:cxn modelId="{9118FAF9-E641-C94C-8946-AD5F43804046}" srcId="{C6B02F21-BDEB-1D43-9346-C18EB684175F}" destId="{E0FB8246-D86B-3E44-9303-C604D11A7A4A}" srcOrd="0" destOrd="0" parTransId="{F3F10884-44B5-DA4F-A36E-DFA71C53D9D0}" sibTransId="{5F20C835-118A-E440-B94B-E6FABD0DEEF6}"/>
    <dgm:cxn modelId="{062CA5F2-33FA-424D-A923-B6F91DC17210}" type="presParOf" srcId="{393AB339-AF8E-2044-A6F4-9980D065C987}" destId="{16ACD003-E4D6-BC4A-9F5C-DC6EA657A761}" srcOrd="0" destOrd="0" presId="urn:microsoft.com/office/officeart/2005/8/layout/process4"/>
    <dgm:cxn modelId="{31FB9ABA-512B-9C46-BBE6-F0689539B59C}" type="presParOf" srcId="{16ACD003-E4D6-BC4A-9F5C-DC6EA657A761}" destId="{257983A5-8B8B-0B4F-9DD8-1A1879CA3B1B}" srcOrd="0" destOrd="0" presId="urn:microsoft.com/office/officeart/2005/8/layout/process4"/>
    <dgm:cxn modelId="{DC6BCD5C-05C1-354F-87DC-62BBF6BF13DC}" type="presParOf" srcId="{393AB339-AF8E-2044-A6F4-9980D065C987}" destId="{B812AED1-3CDE-7845-84E6-7089C7766EDF}" srcOrd="1" destOrd="0" presId="urn:microsoft.com/office/officeart/2005/8/layout/process4"/>
    <dgm:cxn modelId="{945039C2-6A76-F540-A7ED-84EF3C10794F}" type="presParOf" srcId="{393AB339-AF8E-2044-A6F4-9980D065C987}" destId="{2B38F898-C783-A041-B38D-137CC95C801E}" srcOrd="2" destOrd="0" presId="urn:microsoft.com/office/officeart/2005/8/layout/process4"/>
    <dgm:cxn modelId="{E733BDB8-42CA-7141-9D56-66984E361431}" type="presParOf" srcId="{2B38F898-C783-A041-B38D-137CC95C801E}" destId="{08202CFA-F3F5-E346-B1F3-0B7E712C8A65}" srcOrd="0" destOrd="0" presId="urn:microsoft.com/office/officeart/2005/8/layout/process4"/>
    <dgm:cxn modelId="{1F98523C-F052-C74F-AEBD-718205886D1C}" type="presParOf" srcId="{393AB339-AF8E-2044-A6F4-9980D065C987}" destId="{B338E7D5-BDC8-FC47-BBF4-0791342D5396}" srcOrd="3" destOrd="0" presId="urn:microsoft.com/office/officeart/2005/8/layout/process4"/>
    <dgm:cxn modelId="{93D13B2A-5B1E-FA45-B50D-189A8CB672DE}" type="presParOf" srcId="{393AB339-AF8E-2044-A6F4-9980D065C987}" destId="{9AB81E8E-8908-D444-AE06-AF5F2425DCDF}" srcOrd="4" destOrd="0" presId="urn:microsoft.com/office/officeart/2005/8/layout/process4"/>
    <dgm:cxn modelId="{0CDE01F9-2209-E74B-A240-813432EBA045}" type="presParOf" srcId="{9AB81E8E-8908-D444-AE06-AF5F2425DCDF}" destId="{F3C47D81-D7C4-EF48-A943-FE5A7616A96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983A5-8B8B-0B4F-9DD8-1A1879CA3B1B}">
      <dsp:nvSpPr>
        <dsp:cNvPr id="0" name=""/>
        <dsp:cNvSpPr/>
      </dsp:nvSpPr>
      <dsp:spPr>
        <a:xfrm>
          <a:off x="0" y="2101290"/>
          <a:ext cx="2764133" cy="6896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layer</a:t>
          </a:r>
        </a:p>
      </dsp:txBody>
      <dsp:txXfrm>
        <a:off x="0" y="2101290"/>
        <a:ext cx="2764133" cy="689690"/>
      </dsp:txXfrm>
    </dsp:sp>
    <dsp:sp modelId="{08202CFA-F3F5-E346-B1F3-0B7E712C8A65}">
      <dsp:nvSpPr>
        <dsp:cNvPr id="0" name=""/>
        <dsp:cNvSpPr/>
      </dsp:nvSpPr>
      <dsp:spPr>
        <a:xfrm rot="10800000">
          <a:off x="0" y="1050892"/>
          <a:ext cx="2764133" cy="1060744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layer</a:t>
          </a:r>
        </a:p>
      </dsp:txBody>
      <dsp:txXfrm rot="10800000">
        <a:off x="0" y="1050892"/>
        <a:ext cx="2764133" cy="689240"/>
      </dsp:txXfrm>
    </dsp:sp>
    <dsp:sp modelId="{F3C47D81-D7C4-EF48-A943-FE5A7616A96B}">
      <dsp:nvSpPr>
        <dsp:cNvPr id="0" name=""/>
        <dsp:cNvSpPr/>
      </dsp:nvSpPr>
      <dsp:spPr>
        <a:xfrm rot="10800000">
          <a:off x="0" y="0"/>
          <a:ext cx="2764133" cy="1060744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Presentation layer</a:t>
          </a:r>
        </a:p>
      </dsp:txBody>
      <dsp:txXfrm rot="10800000">
        <a:off x="0" y="0"/>
        <a:ext cx="2764133" cy="689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10/3/20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3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 the head part has all the links to the appropriate stylesheets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3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2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build on this bit by bit as we go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2" r="4559" b="25287"/>
          <a:stretch/>
        </p:blipFill>
        <p:spPr>
          <a:xfrm>
            <a:off x="838201" y="1"/>
            <a:ext cx="11353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asp.org/index.php/Main_Pag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>Welcome to COMP2001 Information Management and Retrieval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3493066"/>
            <a:ext cx="7337913" cy="1655762"/>
          </a:xfrm>
        </p:spPr>
        <p:txBody>
          <a:bodyPr/>
          <a:lstStyle/>
          <a:p>
            <a:pPr algn="l"/>
            <a:r>
              <a:rPr lang="en-US" dirty="0" err="1"/>
              <a:t>Dr</a:t>
            </a:r>
            <a:r>
              <a:rPr lang="en-US" dirty="0"/>
              <a:t> Shirley Atkinson</a:t>
            </a:r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4D4C3-2D77-BB48-83E6-9FA81207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556"/>
            <a:ext cx="12192000" cy="59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0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7D70-D972-F140-919D-6B72C26D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A526C-0683-E64D-8AA5-FBC90681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Starter templates </a:t>
            </a:r>
          </a:p>
          <a:p>
            <a:r>
              <a:rPr lang="en-US" dirty="0"/>
              <a:t>All are starting points into the same functionality</a:t>
            </a:r>
          </a:p>
          <a:p>
            <a:r>
              <a:rPr lang="en-US" dirty="0"/>
              <a:t>Sometimes is best to start with empty and add in what you need</a:t>
            </a:r>
          </a:p>
          <a:p>
            <a:r>
              <a:rPr lang="en-US" dirty="0"/>
              <a:t>ASP.NET Core 2.2 uses Bootstrap 4 by default</a:t>
            </a:r>
          </a:p>
          <a:p>
            <a:pPr lvl="1"/>
            <a:r>
              <a:rPr lang="en-US" dirty="0"/>
              <a:t>All built in no need to install</a:t>
            </a:r>
          </a:p>
          <a:p>
            <a:pPr lvl="1"/>
            <a:r>
              <a:rPr lang="en-US" dirty="0"/>
              <a:t>Just use</a:t>
            </a:r>
          </a:p>
        </p:txBody>
      </p:sp>
    </p:spTree>
    <p:extLst>
      <p:ext uri="{BB962C8B-B14F-4D97-AF65-F5344CB8AC3E}">
        <p14:creationId xmlns:p14="http://schemas.microsoft.com/office/powerpoint/2010/main" val="189009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64EA-C921-D64F-A5CC-D8454C5B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: Empty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FE2C-8D8D-6947-B0A2-CC456315F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6497" cy="4351338"/>
          </a:xfrm>
        </p:spPr>
        <p:txBody>
          <a:bodyPr/>
          <a:lstStyle/>
          <a:p>
            <a:r>
              <a:rPr lang="en-US" dirty="0" err="1"/>
              <a:t>Startup.cs</a:t>
            </a:r>
            <a:endParaRPr lang="en-US" dirty="0"/>
          </a:p>
          <a:p>
            <a:pPr lvl="1"/>
            <a:r>
              <a:rPr lang="en-US" dirty="0"/>
              <a:t>Certain aspects not added in as standard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Adding Razor pages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43C49-481F-C34A-87DF-B121DEE0888C}"/>
              </a:ext>
            </a:extLst>
          </p:cNvPr>
          <p:cNvSpPr/>
          <p:nvPr/>
        </p:nvSpPr>
        <p:spPr>
          <a:xfrm>
            <a:off x="7344697" y="1471665"/>
            <a:ext cx="4439265" cy="1920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b="1" dirty="0" err="1"/>
              <a:t>Startup.cs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ConfigureServices</a:t>
            </a:r>
            <a:r>
              <a:rPr lang="en-US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pages to be in default folder called “Pages”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34253-2111-9C48-A415-E0820565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697" y="3656101"/>
            <a:ext cx="4598629" cy="291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F696A-F404-A542-89B4-05FB7C1064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6382" y="5667477"/>
            <a:ext cx="5422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25AB-4412-3445-868E-161049C9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CD1A-F9C7-A849-8009-72AC0B86C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/>
          <a:lstStyle/>
          <a:p>
            <a:r>
              <a:rPr lang="en-US" dirty="0"/>
              <a:t>When creating own layout file </a:t>
            </a:r>
          </a:p>
          <a:p>
            <a:pPr lvl="1"/>
            <a:r>
              <a:rPr lang="en-US" dirty="0"/>
              <a:t>Add to Views -&gt; Shared</a:t>
            </a:r>
          </a:p>
          <a:p>
            <a:pPr lvl="1"/>
            <a:r>
              <a:rPr lang="en-US" dirty="0"/>
              <a:t>Select Razor Layout</a:t>
            </a:r>
          </a:p>
          <a:p>
            <a:r>
              <a:rPr lang="en-US" dirty="0"/>
              <a:t>Store images inside the </a:t>
            </a:r>
            <a:r>
              <a:rPr lang="en-US" dirty="0" err="1">
                <a:solidFill>
                  <a:schemeClr val="accent4"/>
                </a:solidFill>
              </a:rPr>
              <a:t>wwwroot</a:t>
            </a:r>
            <a:r>
              <a:rPr lang="en-US" dirty="0"/>
              <a:t> folder – recommend you create another folder inside called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A195AB-71E7-1A46-8771-4E3AABB2EF18}"/>
              </a:ext>
            </a:extLst>
          </p:cNvPr>
          <p:cNvSpPr/>
          <p:nvPr/>
        </p:nvSpPr>
        <p:spPr>
          <a:xfrm>
            <a:off x="4264781" y="4405086"/>
            <a:ext cx="7641772" cy="9361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sure you have </a:t>
            </a:r>
          </a:p>
          <a:p>
            <a:pPr algn="ctr"/>
            <a:r>
              <a:rPr lang="en-US" dirty="0"/>
              <a:t>﻿</a:t>
            </a:r>
            <a:r>
              <a:rPr lang="en-US" b="1" dirty="0" err="1"/>
              <a:t>app.UseStaticFiles</a:t>
            </a:r>
            <a:r>
              <a:rPr lang="en-US" b="1" dirty="0"/>
              <a:t>();</a:t>
            </a:r>
          </a:p>
          <a:p>
            <a:pPr algn="ctr"/>
            <a:r>
              <a:rPr lang="en-US" dirty="0"/>
              <a:t>In the </a:t>
            </a:r>
            <a:r>
              <a:rPr lang="en-US" dirty="0" err="1"/>
              <a:t>startup.cs</a:t>
            </a:r>
            <a:r>
              <a:rPr lang="en-US" dirty="0"/>
              <a:t> file so that it automatically looks in </a:t>
            </a:r>
            <a:r>
              <a:rPr lang="en-US" dirty="0" err="1"/>
              <a:t>wwwroot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7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57D-FD5D-1644-8187-5D91FD06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85D48-C11C-944D-BFE5-1835EA885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forthcoming exercise there is adjustment between using W3 CSS Template in PHP and the same type of template in ASP.NET</a:t>
            </a:r>
          </a:p>
          <a:p>
            <a:r>
              <a:rPr lang="en-US" dirty="0"/>
              <a:t>Issues with display of the background image</a:t>
            </a:r>
          </a:p>
          <a:p>
            <a:r>
              <a:rPr lang="en-US" dirty="0"/>
              <a:t>Plenty of discussions on forums</a:t>
            </a:r>
          </a:p>
          <a:p>
            <a:pPr lvl="1"/>
            <a:r>
              <a:rPr lang="en-US" dirty="0"/>
              <a:t>Still not resolved</a:t>
            </a:r>
          </a:p>
          <a:p>
            <a:r>
              <a:rPr lang="en-US" dirty="0"/>
              <a:t>Work around – place image in own container directly into index page</a:t>
            </a:r>
          </a:p>
        </p:txBody>
      </p:sp>
    </p:spTree>
    <p:extLst>
      <p:ext uri="{BB962C8B-B14F-4D97-AF65-F5344CB8AC3E}">
        <p14:creationId xmlns:p14="http://schemas.microsoft.com/office/powerpoint/2010/main" val="56271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9DB5E-3908-524D-8C5C-0039F615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R(</a:t>
            </a:r>
            <a:r>
              <a:rPr lang="en-US" dirty="0" err="1"/>
              <a:t>Bl</a:t>
            </a:r>
            <a:r>
              <a:rPr lang="en-US" dirty="0"/>
              <a:t>)</a:t>
            </a:r>
            <a:r>
              <a:rPr lang="en-US" dirty="0" err="1"/>
              <a:t>azor</a:t>
            </a:r>
            <a:r>
              <a:rPr lang="en-US" dirty="0"/>
              <a:t>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04F0-80E5-1C48-902F-D5A3D486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2" y="1397922"/>
            <a:ext cx="5338916" cy="4265460"/>
          </a:xfrm>
        </p:spPr>
        <p:txBody>
          <a:bodyPr/>
          <a:lstStyle/>
          <a:p>
            <a:r>
              <a:rPr lang="en-US" dirty="0"/>
              <a:t>A ”View” engine</a:t>
            </a:r>
          </a:p>
          <a:p>
            <a:r>
              <a:rPr lang="en-US" dirty="0"/>
              <a:t>Allows mixture of client-side mark-up with server-side code</a:t>
            </a:r>
          </a:p>
          <a:p>
            <a:pPr lvl="1"/>
            <a:r>
              <a:rPr lang="en-US" dirty="0"/>
              <a:t>Same principle as using PHP</a:t>
            </a:r>
          </a:p>
          <a:p>
            <a:r>
              <a:rPr lang="en-US" dirty="0"/>
              <a:t>Blocks of code are wrapped in @{ }</a:t>
            </a:r>
          </a:p>
          <a:p>
            <a:r>
              <a:rPr lang="en-US" dirty="0"/>
              <a:t>Variables to output prefixed by @</a:t>
            </a:r>
          </a:p>
          <a:p>
            <a:r>
              <a:rPr lang="en-US" dirty="0"/>
              <a:t>Being rebranded to </a:t>
            </a:r>
            <a:r>
              <a:rPr lang="en-US" dirty="0" err="1"/>
              <a:t>Blazor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FEBA2-13D7-AE49-8588-9C29FF9F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10" y="1825625"/>
            <a:ext cx="6177758" cy="47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9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5DB3-34F2-584F-9C1D-E9447D9A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B85F-E198-1D46-9F3C-F6496C8D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Razor must not be used for business logic nor to manipulate the model objects</a:t>
            </a:r>
          </a:p>
          <a:p>
            <a:pPr lvl="1"/>
            <a:r>
              <a:rPr lang="en-US" dirty="0"/>
              <a:t>Keep your separation of concerns</a:t>
            </a:r>
          </a:p>
          <a:p>
            <a:r>
              <a:rPr lang="en-US" dirty="0"/>
              <a:t>Controller Action method passes a view model object to the view</a:t>
            </a:r>
          </a:p>
          <a:p>
            <a:pPr lvl="1"/>
            <a:r>
              <a:rPr lang="en-US" dirty="0"/>
              <a:t>It does not pass formatted data to the view</a:t>
            </a:r>
          </a:p>
          <a:p>
            <a:r>
              <a:rPr lang="en-US" dirty="0"/>
              <a:t>The view uses the view model object to present the content</a:t>
            </a:r>
          </a:p>
          <a:p>
            <a:pPr lvl="1"/>
            <a:r>
              <a:rPr lang="en-US" dirty="0"/>
              <a:t>It does not change any aspect of the view model object</a:t>
            </a:r>
          </a:p>
        </p:txBody>
      </p:sp>
    </p:spTree>
    <p:extLst>
      <p:ext uri="{BB962C8B-B14F-4D97-AF65-F5344CB8AC3E}">
        <p14:creationId xmlns:p14="http://schemas.microsoft.com/office/powerpoint/2010/main" val="266613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113A-77FF-584C-A39A-E5B2E538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EAF3-E203-1545-8D37-2E83052F1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at top of </a:t>
            </a:r>
            <a:r>
              <a:rPr lang="en-US" dirty="0" err="1"/>
              <a:t>cshtml</a:t>
            </a:r>
            <a:r>
              <a:rPr lang="en-US" dirty="0"/>
              <a:t> file = </a:t>
            </a:r>
            <a:r>
              <a:rPr lang="en-US" b="1" dirty="0">
                <a:solidFill>
                  <a:schemeClr val="accent4"/>
                </a:solidFill>
              </a:rPr>
              <a:t>@model Product</a:t>
            </a:r>
          </a:p>
          <a:p>
            <a:r>
              <a:rPr lang="en-US" dirty="0"/>
              <a:t>Can use this to display information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&lt;p&gt;Product Name : @</a:t>
            </a:r>
            <a:r>
              <a:rPr lang="en-US" b="1" dirty="0" err="1">
                <a:solidFill>
                  <a:schemeClr val="accent4"/>
                </a:solidFill>
              </a:rPr>
              <a:t>Model.Name</a:t>
            </a:r>
            <a:r>
              <a:rPr lang="en-US" b="1" dirty="0">
                <a:solidFill>
                  <a:schemeClr val="accent4"/>
                </a:solidFill>
              </a:rPr>
              <a:t>&lt;/p&gt;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&lt;p&gt;Product Price : @</a:t>
            </a:r>
            <a:r>
              <a:rPr lang="en-US" b="1" dirty="0" err="1">
                <a:solidFill>
                  <a:schemeClr val="accent4"/>
                </a:solidFill>
              </a:rPr>
              <a:t>Model.Price</a:t>
            </a:r>
            <a:r>
              <a:rPr lang="en-US" b="1" dirty="0">
                <a:solidFill>
                  <a:schemeClr val="accent4"/>
                </a:solidFill>
              </a:rPr>
              <a:t>&lt;/p&gt;</a:t>
            </a:r>
          </a:p>
          <a:p>
            <a:r>
              <a:rPr lang="en-US" dirty="0"/>
              <a:t>Can format the data – but not manipulate it.</a:t>
            </a:r>
          </a:p>
          <a:p>
            <a:r>
              <a:rPr lang="en-US" dirty="0"/>
              <a:t>Processing data – includes selecting data objects to display </a:t>
            </a:r>
          </a:p>
          <a:p>
            <a:pPr lvl="1"/>
            <a:r>
              <a:rPr lang="en-US" dirty="0"/>
              <a:t>Is the responsibility of the controller</a:t>
            </a:r>
          </a:p>
          <a:p>
            <a:r>
              <a:rPr lang="en-US" dirty="0"/>
              <a:t>Controller calls on model to retrieve and modify data</a:t>
            </a:r>
          </a:p>
        </p:txBody>
      </p:sp>
    </p:spTree>
    <p:extLst>
      <p:ext uri="{BB962C8B-B14F-4D97-AF65-F5344CB8AC3E}">
        <p14:creationId xmlns:p14="http://schemas.microsoft.com/office/powerpoint/2010/main" val="323540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CA8B-A532-4F40-A295-06DE1730F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err="1"/>
              <a:t>ViewBag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C266-38BD-CD49-B763-EC568DF3B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US" dirty="0" err="1"/>
              <a:t>ViewBag</a:t>
            </a:r>
            <a:r>
              <a:rPr lang="en-US" dirty="0"/>
              <a:t> property returns a dynamic object which can be used to define arbitrary values</a:t>
            </a:r>
          </a:p>
          <a:p>
            <a:pPr lvl="1"/>
            <a:r>
              <a:rPr lang="en-US" dirty="0"/>
              <a:t>Assign the values as you go along</a:t>
            </a:r>
          </a:p>
          <a:p>
            <a:r>
              <a:rPr lang="en-US" dirty="0"/>
              <a:t>It will not show any auto-complete in the IDE</a:t>
            </a:r>
          </a:p>
          <a:p>
            <a:r>
              <a:rPr lang="en-US" dirty="0"/>
              <a:t>Assign a value in the controller</a:t>
            </a:r>
          </a:p>
          <a:p>
            <a:pPr lvl="1"/>
            <a:r>
              <a:rPr lang="en-US" dirty="0"/>
              <a:t>And then access it in the 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3EDB2C-75BB-3441-84BA-ACE894AF1B3E}"/>
              </a:ext>
            </a:extLst>
          </p:cNvPr>
          <p:cNvSpPr/>
          <p:nvPr/>
        </p:nvSpPr>
        <p:spPr>
          <a:xfrm>
            <a:off x="7772400" y="500062"/>
            <a:ext cx="3984171" cy="28384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Controller</a:t>
            </a:r>
          </a:p>
          <a:p>
            <a:endParaRPr lang="en-US" dirty="0"/>
          </a:p>
          <a:p>
            <a:r>
              <a:rPr lang="en-US" dirty="0"/>
              <a:t>Public </a:t>
            </a:r>
            <a:r>
              <a:rPr lang="en-US" dirty="0" err="1"/>
              <a:t>ViewResult</a:t>
            </a:r>
            <a:r>
              <a:rPr lang="en-US" dirty="0"/>
              <a:t> Index()</a:t>
            </a:r>
          </a:p>
          <a:p>
            <a:r>
              <a:rPr lang="en-US" dirty="0"/>
              <a:t>{   Product </a:t>
            </a:r>
            <a:r>
              <a:rPr lang="en-US" dirty="0" err="1"/>
              <a:t>myProduct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 err="1"/>
              <a:t>ViewBag.StockLevel</a:t>
            </a:r>
            <a:r>
              <a:rPr lang="en-US" dirty="0"/>
              <a:t> = 2;</a:t>
            </a:r>
          </a:p>
          <a:p>
            <a:r>
              <a:rPr lang="en-US" dirty="0"/>
              <a:t>     return View(</a:t>
            </a:r>
            <a:r>
              <a:rPr lang="en-US" dirty="0" err="1"/>
              <a:t>myProduct</a:t>
            </a:r>
            <a:r>
              <a:rPr lang="en-US" dirty="0"/>
              <a:t>_);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66A3CC-50B6-D848-817E-654B9227C935}"/>
              </a:ext>
            </a:extLst>
          </p:cNvPr>
          <p:cNvSpPr/>
          <p:nvPr/>
        </p:nvSpPr>
        <p:spPr>
          <a:xfrm>
            <a:off x="7772399" y="3824968"/>
            <a:ext cx="3984171" cy="2351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View</a:t>
            </a:r>
          </a:p>
          <a:p>
            <a:endParaRPr lang="en-US" dirty="0"/>
          </a:p>
          <a:p>
            <a:r>
              <a:rPr lang="en-US" dirty="0"/>
              <a:t>&lt;p&gt;Stock Level : @</a:t>
            </a:r>
            <a:r>
              <a:rPr lang="en-US" dirty="0" err="1"/>
              <a:t>ViewBag.StockLevel</a:t>
            </a:r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9374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419-1E7F-AF49-A511-135D6163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F6A60-700F-5144-983D-5E0098542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8661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Can use Razor to set value of HTML element attributes</a:t>
            </a:r>
          </a:p>
          <a:p>
            <a:pPr lvl="1"/>
            <a:r>
              <a:rPr lang="en-US" sz="3200" dirty="0">
                <a:solidFill>
                  <a:schemeClr val="accent4"/>
                </a:solidFill>
              </a:rPr>
              <a:t>&lt;div data-productid=@</a:t>
            </a:r>
            <a:r>
              <a:rPr lang="en-US" sz="3200" dirty="0" err="1">
                <a:solidFill>
                  <a:schemeClr val="accent4"/>
                </a:solidFill>
              </a:rPr>
              <a:t>Model.ProductID</a:t>
            </a:r>
            <a:r>
              <a:rPr lang="en-US" sz="3200" dirty="0">
                <a:solidFill>
                  <a:schemeClr val="accent4"/>
                </a:solidFill>
              </a:rPr>
              <a:t>” &gt;</a:t>
            </a:r>
          </a:p>
          <a:p>
            <a:pPr lvl="1"/>
            <a:r>
              <a:rPr lang="en-US" sz="3200" dirty="0">
                <a:solidFill>
                  <a:schemeClr val="accent4"/>
                </a:solidFill>
              </a:rPr>
              <a:t>&lt;p&gt;Product Name : @</a:t>
            </a:r>
            <a:r>
              <a:rPr lang="en-US" sz="3200" dirty="0" err="1">
                <a:solidFill>
                  <a:schemeClr val="accent4"/>
                </a:solidFill>
              </a:rPr>
              <a:t>Model.ProductName</a:t>
            </a:r>
            <a:r>
              <a:rPr lang="en-US" sz="3200" dirty="0">
                <a:solidFill>
                  <a:schemeClr val="accent4"/>
                </a:solidFill>
              </a:rPr>
              <a:t>&lt;/p&gt;</a:t>
            </a:r>
          </a:p>
          <a:p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147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D1F3-0C62-7844-A626-1F877F53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C89DA-28E8-CE45-B03E-4D5BD940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34558"/>
            <a:ext cx="493606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Working on these ones now</a:t>
            </a:r>
          </a:p>
          <a:p>
            <a:r>
              <a:rPr lang="en-US" sz="3600" dirty="0"/>
              <a:t>Front-end frameworks for interface layer</a:t>
            </a:r>
          </a:p>
          <a:p>
            <a:r>
              <a:rPr lang="en-US" sz="3600" dirty="0"/>
              <a:t>Using Razor </a:t>
            </a:r>
          </a:p>
          <a:p>
            <a:r>
              <a:rPr lang="en-US" sz="3600" dirty="0"/>
              <a:t>Consider secure coding in middle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6440A2-C00C-9F49-BEE9-91B281BC8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226805"/>
              </p:ext>
            </p:extLst>
          </p:nvPr>
        </p:nvGraphicFramePr>
        <p:xfrm>
          <a:off x="8974666" y="2692399"/>
          <a:ext cx="2764134" cy="279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D3EFDD-3100-C445-9310-0FAB175B7AA2}"/>
              </a:ext>
            </a:extLst>
          </p:cNvPr>
          <p:cNvCxnSpPr>
            <a:cxnSpLocks/>
          </p:cNvCxnSpPr>
          <p:nvPr/>
        </p:nvCxnSpPr>
        <p:spPr>
          <a:xfrm>
            <a:off x="6096000" y="1749160"/>
            <a:ext cx="3200400" cy="884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5CB1A7-C508-2647-9536-D72552FF08C8}"/>
              </a:ext>
            </a:extLst>
          </p:cNvPr>
          <p:cNvCxnSpPr>
            <a:cxnSpLocks/>
          </p:cNvCxnSpPr>
          <p:nvPr/>
        </p:nvCxnSpPr>
        <p:spPr>
          <a:xfrm>
            <a:off x="6096000" y="1765299"/>
            <a:ext cx="2878666" cy="1952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482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92FD-54DA-FA46-9CC2-688AEF8F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9E585-668B-B84F-8C5F-36E1EE14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1825624"/>
            <a:ext cx="4942114" cy="4270375"/>
          </a:xfrm>
        </p:spPr>
        <p:txBody>
          <a:bodyPr>
            <a:normAutofit/>
          </a:bodyPr>
          <a:lstStyle/>
          <a:p>
            <a:r>
              <a:rPr lang="en-US" dirty="0"/>
              <a:t>Razor is able to process conditional statements</a:t>
            </a:r>
          </a:p>
          <a:p>
            <a:r>
              <a:rPr lang="en-US" dirty="0"/>
              <a:t>Can tailor view based on values in view data</a:t>
            </a:r>
          </a:p>
          <a:p>
            <a:r>
              <a:rPr lang="en-US" dirty="0"/>
              <a:t>@: prevents razor interpreting this as a C# statement and makes it output the text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5A7AF5-86CA-E94A-A57A-C7F7F22729A2}"/>
              </a:ext>
            </a:extLst>
          </p:cNvPr>
          <p:cNvSpPr/>
          <p:nvPr/>
        </p:nvSpPr>
        <p:spPr>
          <a:xfrm>
            <a:off x="5638801" y="1690687"/>
            <a:ext cx="6204856" cy="4818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@switch (</a:t>
            </a:r>
            <a:r>
              <a:rPr lang="en-US" dirty="0" err="1"/>
              <a:t>ViewBag.StockLevel</a:t>
            </a:r>
            <a:r>
              <a:rPr lang="en-US" dirty="0"/>
              <a:t>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case 0 : </a:t>
            </a:r>
          </a:p>
          <a:p>
            <a:r>
              <a:rPr lang="en-US" dirty="0"/>
              <a:t>	@:Out of stock;</a:t>
            </a:r>
          </a:p>
          <a:p>
            <a:r>
              <a:rPr lang="en-US" dirty="0"/>
              <a:t>	break;</a:t>
            </a:r>
          </a:p>
          <a:p>
            <a:r>
              <a:rPr lang="en-US" dirty="0"/>
              <a:t>    case 1 :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     case 3:</a:t>
            </a:r>
          </a:p>
          <a:p>
            <a:r>
              <a:rPr lang="en-US" dirty="0"/>
              <a:t> 	&lt;b&gt;Low Stock (@</a:t>
            </a:r>
            <a:r>
              <a:rPr lang="en-US" dirty="0" err="1"/>
              <a:t>ViewBag.StockLevel</a:t>
            </a:r>
            <a:r>
              <a:rPr lang="en-US" dirty="0"/>
              <a:t>)&lt;/b&gt;</a:t>
            </a:r>
          </a:p>
          <a:p>
            <a:r>
              <a:rPr lang="en-US" dirty="0"/>
              <a:t>    	break;</a:t>
            </a:r>
          </a:p>
          <a:p>
            <a:r>
              <a:rPr lang="en-US" dirty="0"/>
              <a:t>    default : </a:t>
            </a:r>
          </a:p>
          <a:p>
            <a:r>
              <a:rPr lang="en-US" dirty="0"/>
              <a:t>	@: @</a:t>
            </a:r>
            <a:r>
              <a:rPr lang="en-US" dirty="0" err="1"/>
              <a:t>ViewBag.StockLevel</a:t>
            </a:r>
            <a:r>
              <a:rPr lang="en-US" dirty="0"/>
              <a:t> in Stock</a:t>
            </a:r>
          </a:p>
          <a:p>
            <a:r>
              <a:rPr lang="en-US" dirty="0"/>
              <a:t>	break;</a:t>
            </a:r>
          </a:p>
        </p:txBody>
      </p:sp>
    </p:spTree>
    <p:extLst>
      <p:ext uri="{BB962C8B-B14F-4D97-AF65-F5344CB8AC3E}">
        <p14:creationId xmlns:p14="http://schemas.microsoft.com/office/powerpoint/2010/main" val="417148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CB64-35E0-0748-BF1A-87B72FE2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: if…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B480EDE-33F6-C749-871C-BE863F1C9111}"/>
              </a:ext>
            </a:extLst>
          </p:cNvPr>
          <p:cNvSpPr/>
          <p:nvPr/>
        </p:nvSpPr>
        <p:spPr>
          <a:xfrm>
            <a:off x="1023257" y="1690687"/>
            <a:ext cx="9492343" cy="37521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@if (</a:t>
            </a:r>
            <a:r>
              <a:rPr lang="en-US" dirty="0" err="1"/>
              <a:t>ViewBag.StockLevel</a:t>
            </a:r>
            <a:r>
              <a:rPr lang="en-US" dirty="0"/>
              <a:t> == 0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@:Out of Stock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@: @</a:t>
            </a:r>
            <a:r>
              <a:rPr lang="en-US" dirty="0" err="1"/>
              <a:t>ViewBag.StockLevel</a:t>
            </a:r>
            <a:r>
              <a:rPr lang="en-US" dirty="0"/>
              <a:t> in Stock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594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0204-496E-7A46-B2DA-FB20880E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: arrays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1E503D-2739-BD40-A255-DA056C5FA792}"/>
              </a:ext>
            </a:extLst>
          </p:cNvPr>
          <p:cNvSpPr/>
          <p:nvPr/>
        </p:nvSpPr>
        <p:spPr>
          <a:xfrm>
            <a:off x="1023258" y="1690688"/>
            <a:ext cx="6466114" cy="30119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&lt;table&gt;</a:t>
            </a:r>
          </a:p>
          <a:p>
            <a:r>
              <a:rPr lang="en-US" dirty="0"/>
              <a:t>    &lt;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r>
              <a:rPr lang="en-US" dirty="0"/>
              <a:t>        @foreach (Product p in Model)</a:t>
            </a:r>
          </a:p>
          <a:p>
            <a:r>
              <a:rPr lang="en-US" dirty="0"/>
              <a:t>        &lt;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        &lt;td&gt;@</a:t>
            </a:r>
            <a:r>
              <a:rPr lang="en-US" dirty="0" err="1"/>
              <a:t>p.Name</a:t>
            </a:r>
            <a:r>
              <a:rPr lang="en-US" dirty="0"/>
              <a:t>&lt;/td&gt;</a:t>
            </a:r>
          </a:p>
          <a:p>
            <a:r>
              <a:rPr lang="en-US" dirty="0"/>
              <a:t>            &lt;td&gt;@</a:t>
            </a:r>
            <a:r>
              <a:rPr lang="en-US" dirty="0" err="1"/>
              <a:t>p.Price</a:t>
            </a:r>
            <a:r>
              <a:rPr lang="en-US" dirty="0"/>
              <a:t>&lt;/td&gt;</a:t>
            </a:r>
          </a:p>
          <a:p>
            <a:r>
              <a:rPr lang="en-US" dirty="0"/>
              <a:t>        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r>
              <a:rPr lang="en-US" dirty="0"/>
              <a:t>    &lt;/</a:t>
            </a:r>
            <a:r>
              <a:rPr lang="en-US" dirty="0" err="1"/>
              <a:t>tbody</a:t>
            </a:r>
            <a:r>
              <a:rPr lang="en-US" dirty="0"/>
              <a:t>&gt;</a:t>
            </a:r>
          </a:p>
          <a:p>
            <a:r>
              <a:rPr lang="en-US" dirty="0"/>
              <a:t>&lt;/table&gt;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80C83-E192-A14B-A96C-0B5A4B031123}"/>
              </a:ext>
            </a:extLst>
          </p:cNvPr>
          <p:cNvSpPr txBox="1"/>
          <p:nvPr/>
        </p:nvSpPr>
        <p:spPr>
          <a:xfrm>
            <a:off x="7946571" y="1415143"/>
            <a:ext cx="38317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Used when a collection of objects is passed to a view from the controller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@foreach enumerates contents of model</a:t>
            </a:r>
          </a:p>
        </p:txBody>
      </p:sp>
    </p:spTree>
    <p:extLst>
      <p:ext uri="{BB962C8B-B14F-4D97-AF65-F5344CB8AC3E}">
        <p14:creationId xmlns:p14="http://schemas.microsoft.com/office/powerpoint/2010/main" val="198242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CE33-EC48-B14F-8C55-6F608B9E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82FD-012D-3549-AA87-59823FCE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trust user input</a:t>
            </a:r>
          </a:p>
          <a:p>
            <a:pPr lvl="1"/>
            <a:r>
              <a:rPr lang="en-US" dirty="0" err="1"/>
              <a:t>Sanitise</a:t>
            </a:r>
            <a:r>
              <a:rPr lang="en-US" dirty="0"/>
              <a:t> it early – </a:t>
            </a:r>
            <a:r>
              <a:rPr lang="en-US" dirty="0" err="1"/>
              <a:t>eg</a:t>
            </a:r>
            <a:r>
              <a:rPr lang="en-US" dirty="0"/>
              <a:t> make it safe early on</a:t>
            </a:r>
          </a:p>
          <a:p>
            <a:r>
              <a:rPr lang="en-US" dirty="0"/>
              <a:t>SQL Injection</a:t>
            </a:r>
          </a:p>
          <a:p>
            <a:pPr lvl="1"/>
            <a:r>
              <a:rPr lang="en-US" dirty="0"/>
              <a:t>Use prepared statements</a:t>
            </a:r>
          </a:p>
          <a:p>
            <a:r>
              <a:rPr lang="en-US" dirty="0"/>
              <a:t>XSS – Cross Site Scripting</a:t>
            </a:r>
          </a:p>
          <a:p>
            <a:r>
              <a:rPr lang="en-US" dirty="0"/>
              <a:t>Proper password protection – DO NOT STORE in plain text</a:t>
            </a:r>
          </a:p>
          <a:p>
            <a:r>
              <a:rPr lang="en-US" dirty="0"/>
              <a:t>Error handling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04012A-31A2-E340-B00B-D9C7114B8E28}"/>
              </a:ext>
            </a:extLst>
          </p:cNvPr>
          <p:cNvSpPr/>
          <p:nvPr/>
        </p:nvSpPr>
        <p:spPr>
          <a:xfrm>
            <a:off x="5340927" y="5133109"/>
            <a:ext cx="6442364" cy="139238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/>
              </a:rPr>
              <a:t>https://www.owasp.org/index.php/Main_Page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OWASP top ten</a:t>
            </a:r>
          </a:p>
        </p:txBody>
      </p:sp>
    </p:spTree>
    <p:extLst>
      <p:ext uri="{BB962C8B-B14F-4D97-AF65-F5344CB8AC3E}">
        <p14:creationId xmlns:p14="http://schemas.microsoft.com/office/powerpoint/2010/main" val="386399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16E1-8687-D748-B255-B9A01F75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Sanitising</a:t>
            </a:r>
            <a:r>
              <a:rPr lang="en-US" dirty="0"/>
              <a:t>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8C10-4164-4A48-84AC-BA760566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  <a:p>
            <a:r>
              <a:rPr lang="en-US" dirty="0"/>
              <a:t>Removal of harmful data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&lt;script&gt; tags</a:t>
            </a:r>
          </a:p>
          <a:p>
            <a:pPr lvl="1"/>
            <a:r>
              <a:rPr lang="en-US" dirty="0"/>
              <a:t>Quotes</a:t>
            </a:r>
          </a:p>
          <a:p>
            <a:r>
              <a:rPr lang="en-US" dirty="0"/>
              <a:t>Escaping</a:t>
            </a:r>
          </a:p>
          <a:p>
            <a:pPr lvl="1"/>
            <a:r>
              <a:rPr lang="en-US" dirty="0"/>
              <a:t>Render potential harmful data as harmless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&lt;script&gt; becomes </a:t>
            </a:r>
            <a:r>
              <a:rPr lang="en-GB" dirty="0"/>
              <a:t>&amp;</a:t>
            </a:r>
            <a:r>
              <a:rPr lang="en-GB" dirty="0" err="1"/>
              <a:t>lt;script&amp;gt</a:t>
            </a:r>
            <a:r>
              <a:rPr lang="en-GB" dirty="0"/>
              <a:t>;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1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D2AC-75E1-E94E-862E-28C966AB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6542-2FD9-6140-928B-E85ADB59B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prepared statements with parameterized queries</a:t>
            </a:r>
          </a:p>
          <a:p>
            <a:r>
              <a:rPr lang="en-US" dirty="0"/>
              <a:t>Use stored procedures</a:t>
            </a:r>
          </a:p>
          <a:p>
            <a:r>
              <a:rPr lang="en-US" dirty="0"/>
              <a:t>Use whitelist validation</a:t>
            </a:r>
          </a:p>
          <a:p>
            <a:r>
              <a:rPr lang="en-US" dirty="0"/>
              <a:t>Escape all user supplied input</a:t>
            </a:r>
          </a:p>
          <a:p>
            <a:r>
              <a:rPr lang="en-US" dirty="0"/>
              <a:t>Consider enforcing least privilege</a:t>
            </a:r>
          </a:p>
          <a:p>
            <a:r>
              <a:rPr lang="en-US" dirty="0"/>
              <a:t>Consider whitelist input validation </a:t>
            </a:r>
          </a:p>
        </p:txBody>
      </p:sp>
    </p:spTree>
    <p:extLst>
      <p:ext uri="{BB962C8B-B14F-4D97-AF65-F5344CB8AC3E}">
        <p14:creationId xmlns:p14="http://schemas.microsoft.com/office/powerpoint/2010/main" val="154865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2796-339D-5F4F-B6A1-3B78DCE3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statements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132E-761C-4A49-834E-4A8CD51D1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5709" cy="3452957"/>
          </a:xfrm>
        </p:spPr>
        <p:txBody>
          <a:bodyPr numCol="2"/>
          <a:lstStyle/>
          <a:p>
            <a:r>
              <a:rPr lang="en-GB" dirty="0"/>
              <a:t>String </a:t>
            </a:r>
            <a:r>
              <a:rPr lang="en-GB" dirty="0" err="1"/>
              <a:t>sql</a:t>
            </a:r>
            <a:r>
              <a:rPr lang="en-GB" dirty="0"/>
              <a:t> = SELECT * FROM ".$</a:t>
            </a:r>
            <a:r>
              <a:rPr lang="en-GB" dirty="0" err="1"/>
              <a:t>tablename</a:t>
            </a:r>
            <a:endParaRPr lang="en-GB" dirty="0"/>
          </a:p>
          <a:p>
            <a:r>
              <a:rPr lang="en-US" dirty="0" err="1"/>
              <a:t>Connection.ExecuteQuery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String </a:t>
            </a:r>
            <a:r>
              <a:rPr lang="en-US" dirty="0" err="1"/>
              <a:t>param</a:t>
            </a:r>
            <a:r>
              <a:rPr lang="en-US" dirty="0"/>
              <a:t> = </a:t>
            </a:r>
            <a:r>
              <a:rPr lang="en-US" dirty="0" err="1"/>
              <a:t>getParam</a:t>
            </a:r>
            <a:r>
              <a:rPr lang="en-US" dirty="0"/>
              <a:t>(value)</a:t>
            </a:r>
          </a:p>
          <a:p>
            <a:r>
              <a:rPr lang="en-US" dirty="0"/>
              <a:t>String </a:t>
            </a:r>
            <a:r>
              <a:rPr lang="en-US" dirty="0" err="1"/>
              <a:t>sql</a:t>
            </a:r>
            <a:r>
              <a:rPr lang="en-US" dirty="0"/>
              <a:t> = SELECT * FROM ?</a:t>
            </a:r>
          </a:p>
          <a:p>
            <a:r>
              <a:rPr lang="en-US" dirty="0" err="1"/>
              <a:t>Param.setString</a:t>
            </a:r>
            <a:r>
              <a:rPr lang="en-US" dirty="0"/>
              <a:t>(1, </a:t>
            </a:r>
            <a:r>
              <a:rPr lang="en-US" dirty="0" err="1"/>
              <a:t>param</a:t>
            </a:r>
            <a:r>
              <a:rPr lang="en-US" dirty="0"/>
              <a:t>)</a:t>
            </a:r>
          </a:p>
          <a:p>
            <a:r>
              <a:rPr lang="en-US" dirty="0" err="1"/>
              <a:t>connection.executeQuery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8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1E3D-FD99-1841-9526-F64D782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 vs </a:t>
            </a:r>
            <a:r>
              <a:rPr lang="en-US" dirty="0" err="1"/>
              <a:t>sql</a:t>
            </a:r>
            <a:r>
              <a:rPr lang="en-US" dirty="0"/>
              <a:t> with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F2CD-E7A1-2046-AB60-772E23BF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for stored procedure is defined and stored in database. It is called from the application</a:t>
            </a:r>
          </a:p>
          <a:p>
            <a:r>
              <a:rPr lang="en-US" dirty="0"/>
              <a:t>SQL with parameters is in the business layer and is the application passing into the database</a:t>
            </a:r>
          </a:p>
          <a:p>
            <a:r>
              <a:rPr lang="en-US" dirty="0"/>
              <a:t>Developers do not usually generate SQL inside stored procedures</a:t>
            </a:r>
          </a:p>
          <a:p>
            <a:pPr lvl="1"/>
            <a:r>
              <a:rPr lang="en-US" dirty="0"/>
              <a:t>Nothing unknown is therefore encouraged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8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38E0-977C-304E-893D-AFA2DAB4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Whitelist input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28A6-A4AA-A94B-9354-76892A7A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8109" cy="4351338"/>
          </a:xfrm>
        </p:spPr>
        <p:txBody>
          <a:bodyPr/>
          <a:lstStyle/>
          <a:p>
            <a:r>
              <a:rPr lang="en-US" dirty="0"/>
              <a:t>In our example we passed in a POST variable with a table name</a:t>
            </a:r>
          </a:p>
          <a:p>
            <a:r>
              <a:rPr lang="en-US" dirty="0"/>
              <a:t>What if that was a user style input</a:t>
            </a:r>
          </a:p>
          <a:p>
            <a:r>
              <a:rPr lang="en-US" dirty="0"/>
              <a:t>We might use switch statement to map from the input to the established table name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585F8E-51E2-F345-82BC-E1A39187B15E}"/>
              </a:ext>
            </a:extLst>
          </p:cNvPr>
          <p:cNvSpPr/>
          <p:nvPr/>
        </p:nvSpPr>
        <p:spPr>
          <a:xfrm>
            <a:off x="7876309" y="1371601"/>
            <a:ext cx="4010891" cy="31588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String </a:t>
            </a:r>
            <a:r>
              <a:rPr lang="en-US" dirty="0" err="1"/>
              <a:t>tableName</a:t>
            </a:r>
            <a:endParaRPr lang="en-US" dirty="0"/>
          </a:p>
          <a:p>
            <a:endParaRPr lang="en-US" dirty="0"/>
          </a:p>
          <a:p>
            <a:r>
              <a:rPr lang="en-US" dirty="0"/>
              <a:t>Switch(</a:t>
            </a:r>
            <a:r>
              <a:rPr lang="en-US" dirty="0" err="1"/>
              <a:t>inputParameter</a:t>
            </a:r>
            <a:r>
              <a:rPr lang="en-US" dirty="0"/>
              <a:t>)</a:t>
            </a:r>
          </a:p>
          <a:p>
            <a:r>
              <a:rPr lang="en-US" dirty="0"/>
              <a:t>Case “customers” : </a:t>
            </a:r>
            <a:r>
              <a:rPr lang="en-US" dirty="0" err="1"/>
              <a:t>tableName</a:t>
            </a:r>
            <a:r>
              <a:rPr lang="en-US" dirty="0"/>
              <a:t> = “Customers”</a:t>
            </a:r>
          </a:p>
          <a:p>
            <a:r>
              <a:rPr lang="en-US" dirty="0"/>
              <a:t>Break;</a:t>
            </a:r>
          </a:p>
          <a:p>
            <a:r>
              <a:rPr lang="en-US" dirty="0"/>
              <a:t>Case “products” : </a:t>
            </a:r>
            <a:r>
              <a:rPr lang="en-US" dirty="0" err="1"/>
              <a:t>tableName</a:t>
            </a:r>
            <a:r>
              <a:rPr lang="en-US" dirty="0"/>
              <a:t> = “products”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Default : 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143971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8079-58E5-1849-925A-47DFF923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Privilege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D0BB7-6DC1-FB4E-9C11-17BAF9FF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7648"/>
          </a:xfrm>
        </p:spPr>
        <p:txBody>
          <a:bodyPr/>
          <a:lstStyle/>
          <a:p>
            <a:r>
              <a:rPr lang="en-US" dirty="0"/>
              <a:t>Can create a user for the database that is used by the application</a:t>
            </a:r>
          </a:p>
          <a:p>
            <a:r>
              <a:rPr lang="en-US" dirty="0"/>
              <a:t>Use roles to restrict the operations to a sub-set of what is available</a:t>
            </a:r>
          </a:p>
          <a:p>
            <a:r>
              <a:rPr lang="en-US" dirty="0"/>
              <a:t>Only grant roles that are required</a:t>
            </a:r>
          </a:p>
          <a:p>
            <a:r>
              <a:rPr lang="en-US" dirty="0"/>
              <a:t>Requires database administrator privileges</a:t>
            </a:r>
          </a:p>
        </p:txBody>
      </p:sp>
    </p:spTree>
    <p:extLst>
      <p:ext uri="{BB962C8B-B14F-4D97-AF65-F5344CB8AC3E}">
        <p14:creationId xmlns:p14="http://schemas.microsoft.com/office/powerpoint/2010/main" val="159534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C4C1-0191-6248-A482-02918EBB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72CC-19DA-264E-8090-28EF2CA7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433"/>
            <a:ext cx="10515600" cy="4351338"/>
          </a:xfrm>
        </p:spPr>
        <p:txBody>
          <a:bodyPr/>
          <a:lstStyle/>
          <a:p>
            <a:r>
              <a:rPr lang="en-US" dirty="0"/>
              <a:t>Need to give some thought as to user experience</a:t>
            </a:r>
          </a:p>
          <a:p>
            <a:r>
              <a:rPr lang="en-US" dirty="0"/>
              <a:t>Storyboarding/wireframing/</a:t>
            </a:r>
            <a:r>
              <a:rPr lang="en-US" dirty="0" err="1"/>
              <a:t>sitemapping</a:t>
            </a:r>
            <a:r>
              <a:rPr lang="en-US" dirty="0"/>
              <a:t> – all approaches to developing a clear idea of what your user is going to see and how they are going to interact with it</a:t>
            </a:r>
          </a:p>
          <a:p>
            <a:r>
              <a:rPr lang="en-US" dirty="0"/>
              <a:t>Important to plan</a:t>
            </a:r>
          </a:p>
          <a:p>
            <a:r>
              <a:rPr lang="en-US" dirty="0"/>
              <a:t>Not the remit of this module to go into design aesthetics</a:t>
            </a:r>
          </a:p>
          <a:p>
            <a:pPr lvl="1"/>
            <a:r>
              <a:rPr lang="en-US" dirty="0"/>
              <a:t>We are not artists but creators of software applications</a:t>
            </a:r>
          </a:p>
          <a:p>
            <a:r>
              <a:rPr lang="en-US" dirty="0"/>
              <a:t>Use templates if being artistic is not your thing</a:t>
            </a:r>
          </a:p>
          <a:p>
            <a:pPr lvl="1"/>
            <a:r>
              <a:rPr lang="en-US" dirty="0"/>
              <a:t>Use templates any way as they help get there quicker</a:t>
            </a:r>
          </a:p>
        </p:txBody>
      </p:sp>
    </p:spTree>
    <p:extLst>
      <p:ext uri="{BB962C8B-B14F-4D97-AF65-F5344CB8AC3E}">
        <p14:creationId xmlns:p14="http://schemas.microsoft.com/office/powerpoint/2010/main" val="583134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ED0004-8109-0B4F-920C-87C6395F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4966B-1951-684F-BC32-FA9A9D94E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1951" cy="3660775"/>
          </a:xfrm>
        </p:spPr>
        <p:txBody>
          <a:bodyPr/>
          <a:lstStyle/>
          <a:p>
            <a:r>
              <a:rPr lang="en-US" dirty="0"/>
              <a:t>Jot down a list of what security features you intend to have in your application</a:t>
            </a:r>
          </a:p>
          <a:p>
            <a:r>
              <a:rPr lang="en-US" dirty="0"/>
              <a:t>What is in your data layer?</a:t>
            </a:r>
          </a:p>
          <a:p>
            <a:r>
              <a:rPr lang="en-US" dirty="0"/>
              <a:t>What will you put into your code layer?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E0412C-EB9D-814A-B6EC-5B4A4932F02F}"/>
              </a:ext>
            </a:extLst>
          </p:cNvPr>
          <p:cNvSpPr/>
          <p:nvPr/>
        </p:nvSpPr>
        <p:spPr>
          <a:xfrm>
            <a:off x="10193867" y="5147733"/>
            <a:ext cx="1456266" cy="125306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070D696-57BA-0040-AA60-07F6AACB8964}"/>
              </a:ext>
            </a:extLst>
          </p:cNvPr>
          <p:cNvSpPr/>
          <p:nvPr/>
        </p:nvSpPr>
        <p:spPr>
          <a:xfrm>
            <a:off x="7749915" y="365125"/>
            <a:ext cx="3900218" cy="404198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randomly allocate you to breakout rooms</a:t>
            </a:r>
          </a:p>
          <a:p>
            <a:pPr algn="ctr"/>
            <a:r>
              <a:rPr lang="en-US" dirty="0"/>
              <a:t>Remember to introduce yourselves</a:t>
            </a:r>
          </a:p>
          <a:p>
            <a:pPr algn="ctr"/>
            <a:r>
              <a:rPr lang="en-US" dirty="0"/>
              <a:t>Someone will need to feedback</a:t>
            </a:r>
          </a:p>
        </p:txBody>
      </p:sp>
    </p:spTree>
    <p:extLst>
      <p:ext uri="{BB962C8B-B14F-4D97-AF65-F5344CB8AC3E}">
        <p14:creationId xmlns:p14="http://schemas.microsoft.com/office/powerpoint/2010/main" val="2581884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31F1-2913-DF46-93FF-898E861B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: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8F66F-C342-AC46-AFDB-8715EA9F7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using classes to represent how to create repository pattern</a:t>
            </a:r>
          </a:p>
          <a:p>
            <a:pPr lvl="1"/>
            <a:r>
              <a:rPr lang="en-US" dirty="0"/>
              <a:t>Rather than just looking at what ASP.NET creates for you</a:t>
            </a:r>
          </a:p>
          <a:p>
            <a:r>
              <a:rPr lang="en-US" dirty="0"/>
              <a:t>Classes are the same type of construct as you have met in other languages</a:t>
            </a:r>
          </a:p>
          <a:p>
            <a:pPr lvl="1"/>
            <a:r>
              <a:rPr lang="en-US" dirty="0"/>
              <a:t>Do not have an accessor (</a:t>
            </a:r>
            <a:r>
              <a:rPr lang="en-US" dirty="0" err="1"/>
              <a:t>eg</a:t>
            </a:r>
            <a:r>
              <a:rPr lang="en-US" dirty="0"/>
              <a:t>: private/public)</a:t>
            </a:r>
          </a:p>
          <a:p>
            <a:pPr lvl="1"/>
            <a:r>
              <a:rPr lang="en-US" dirty="0"/>
              <a:t>Have properties</a:t>
            </a:r>
          </a:p>
          <a:p>
            <a:pPr lvl="1"/>
            <a:r>
              <a:rPr lang="en-US" dirty="0"/>
              <a:t>Have methods</a:t>
            </a:r>
          </a:p>
          <a:p>
            <a:r>
              <a:rPr lang="en-US" dirty="0"/>
              <a:t>Uses </a:t>
            </a:r>
            <a:r>
              <a:rPr lang="en-US" b="1" dirty="0">
                <a:solidFill>
                  <a:schemeClr val="accent4"/>
                </a:solidFill>
              </a:rPr>
              <a:t>$this-&gt; </a:t>
            </a:r>
            <a:r>
              <a:rPr lang="en-US" dirty="0"/>
              <a:t>keyword inside methods</a:t>
            </a:r>
          </a:p>
        </p:txBody>
      </p:sp>
    </p:spTree>
    <p:extLst>
      <p:ext uri="{BB962C8B-B14F-4D97-AF65-F5344CB8AC3E}">
        <p14:creationId xmlns:p14="http://schemas.microsoft.com/office/powerpoint/2010/main" val="97163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756A-A2AD-694F-B3FD-5DD42D59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2903B-99F4-504E-9C6A-87B05B63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__construct function automatically runs when you create a new instance of a class</a:t>
            </a:r>
          </a:p>
          <a:p>
            <a:r>
              <a:rPr lang="en-US" dirty="0"/>
              <a:t>Allows you to initialize the objects properties </a:t>
            </a:r>
          </a:p>
          <a:p>
            <a:r>
              <a:rPr lang="en-US" dirty="0"/>
              <a:t>CONST is publicly accessible</a:t>
            </a:r>
          </a:p>
          <a:p>
            <a:pPr lvl="1"/>
            <a:r>
              <a:rPr lang="en-US" dirty="0"/>
              <a:t>So we will change our values</a:t>
            </a:r>
          </a:p>
        </p:txBody>
      </p:sp>
    </p:spTree>
    <p:extLst>
      <p:ext uri="{BB962C8B-B14F-4D97-AF65-F5344CB8AC3E}">
        <p14:creationId xmlns:p14="http://schemas.microsoft.com/office/powerpoint/2010/main" val="330384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6345-2F96-0248-86B2-AE78614E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</a:t>
            </a:r>
            <a:r>
              <a:rPr lang="en-US" dirty="0" err="1"/>
              <a:t>getAll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10583-EE3E-C446-B580-1425D7410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4657" cy="4351338"/>
          </a:xfrm>
        </p:spPr>
        <p:txBody>
          <a:bodyPr/>
          <a:lstStyle/>
          <a:p>
            <a:r>
              <a:rPr lang="en-US" dirty="0"/>
              <a:t>Previous example appended incoming POST value into SQL statement</a:t>
            </a:r>
          </a:p>
          <a:p>
            <a:pPr lvl="1"/>
            <a:r>
              <a:rPr lang="en-US" dirty="0"/>
              <a:t>Not good practice</a:t>
            </a:r>
          </a:p>
          <a:p>
            <a:r>
              <a:rPr lang="en-US" dirty="0"/>
              <a:t>Apply whitelisting principles</a:t>
            </a:r>
          </a:p>
          <a:p>
            <a:r>
              <a:rPr lang="en-US" dirty="0"/>
              <a:t>Use switch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6E370-85A3-F44C-8C03-D5F87DDE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879" y="1825625"/>
            <a:ext cx="62611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0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br>
              <a:rPr lang="en-US" sz="5400" b="1" dirty="0">
                <a:cs typeface="Calibri Light"/>
              </a:rPr>
            </a:br>
            <a:r>
              <a:rPr lang="en-US" sz="5400" b="1" dirty="0">
                <a:cs typeface="Calibri Light"/>
              </a:rPr>
              <a:t>University of Plymouth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3681" y="4745038"/>
            <a:ext cx="7337913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Advancing knowledge,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8BA0-90F4-B74D-95A6-A16F0989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CBAA9-4ACC-1F41-8ABC-FEBBD61E1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457" y="1645977"/>
            <a:ext cx="8142513" cy="4875378"/>
          </a:xfrm>
        </p:spPr>
      </p:pic>
    </p:spTree>
    <p:extLst>
      <p:ext uri="{BB962C8B-B14F-4D97-AF65-F5344CB8AC3E}">
        <p14:creationId xmlns:p14="http://schemas.microsoft.com/office/powerpoint/2010/main" val="414896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8796-DB44-9E44-8ED5-35178547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0460-E1B6-A247-B7EC-B17F5D4D8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framework providing grid layout functionality</a:t>
            </a:r>
          </a:p>
          <a:p>
            <a:pPr lvl="1"/>
            <a:r>
              <a:rPr lang="en-US" dirty="0"/>
              <a:t>Grid layouts having been in publishing for years</a:t>
            </a:r>
          </a:p>
          <a:p>
            <a:r>
              <a:rPr lang="en-US" dirty="0"/>
              <a:t>Rows of floating elements</a:t>
            </a:r>
          </a:p>
          <a:p>
            <a:pPr lvl="1"/>
            <a:r>
              <a:rPr lang="en-US" dirty="0"/>
              <a:t>Each element contains a column</a:t>
            </a:r>
          </a:p>
          <a:p>
            <a:pPr lvl="1"/>
            <a:r>
              <a:rPr lang="en-US" dirty="0"/>
              <a:t>Marked by &lt;div&gt; tag</a:t>
            </a:r>
          </a:p>
          <a:p>
            <a:pPr lvl="1"/>
            <a:r>
              <a:rPr lang="en-US" dirty="0"/>
              <a:t>Class names used to denote what they are</a:t>
            </a:r>
          </a:p>
          <a:p>
            <a:r>
              <a:rPr lang="en-US" dirty="0"/>
              <a:t>Unit 5 linked via CDN</a:t>
            </a:r>
          </a:p>
          <a:p>
            <a:pPr lvl="1"/>
            <a:r>
              <a:rPr lang="en-US" dirty="0"/>
              <a:t>An advantage is users may have already visited a site that required it</a:t>
            </a:r>
          </a:p>
          <a:p>
            <a:pPr lvl="1"/>
            <a:r>
              <a:rPr lang="en-US" dirty="0"/>
              <a:t>So it’s in their cache</a:t>
            </a:r>
          </a:p>
          <a:p>
            <a:r>
              <a:rPr lang="en-US" dirty="0"/>
              <a:t>But can download - https://</a:t>
            </a:r>
            <a:r>
              <a:rPr lang="en-US" dirty="0" err="1"/>
              <a:t>getbootstrap.com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1649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857A-D5EE-0444-B372-F3F19AA3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: Important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95E8-C526-4744-BA0C-F3633DEC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containers to work</a:t>
            </a:r>
          </a:p>
          <a:p>
            <a:r>
              <a:rPr lang="en-US" dirty="0"/>
              <a:t>These wrap and </a:t>
            </a:r>
            <a:r>
              <a:rPr lang="en-US" dirty="0" err="1"/>
              <a:t>centre</a:t>
            </a:r>
            <a:r>
              <a:rPr lang="en-US" dirty="0"/>
              <a:t> the web page and specify width for layout</a:t>
            </a:r>
          </a:p>
          <a:p>
            <a:r>
              <a:rPr lang="en-US" dirty="0"/>
              <a:t>Container holds grid rows and columns</a:t>
            </a:r>
          </a:p>
          <a:p>
            <a:r>
              <a:rPr lang="en-US" dirty="0"/>
              <a:t>&lt;div class=“container”&gt;</a:t>
            </a:r>
          </a:p>
          <a:p>
            <a:r>
              <a:rPr lang="en-US" dirty="0"/>
              <a:t>Each row contains 12 columns</a:t>
            </a:r>
          </a:p>
          <a:p>
            <a:r>
              <a:rPr lang="en-US" dirty="0"/>
              <a:t>Only the columns can contain content</a:t>
            </a:r>
          </a:p>
        </p:txBody>
      </p:sp>
    </p:spTree>
    <p:extLst>
      <p:ext uri="{BB962C8B-B14F-4D97-AF65-F5344CB8AC3E}">
        <p14:creationId xmlns:p14="http://schemas.microsoft.com/office/powerpoint/2010/main" val="286558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25B2-A1F9-8B4A-82E9-7CED4158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4F5D9-6D01-2242-84B4-D0DB5A591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09309" cy="4351338"/>
          </a:xfrm>
        </p:spPr>
        <p:txBody>
          <a:bodyPr/>
          <a:lstStyle/>
          <a:p>
            <a:r>
              <a:rPr lang="en-US" dirty="0"/>
              <a:t>Take unit 5 </a:t>
            </a:r>
            <a:r>
              <a:rPr lang="en-US" dirty="0" err="1"/>
              <a:t>index.php</a:t>
            </a:r>
            <a:endParaRPr lang="en-US" dirty="0"/>
          </a:p>
          <a:p>
            <a:r>
              <a:rPr lang="en-US" dirty="0"/>
              <a:t>Imagine I want to refactor, I’m bored with it</a:t>
            </a:r>
          </a:p>
          <a:p>
            <a:r>
              <a:rPr lang="en-US" dirty="0"/>
              <a:t>I want it just to go direct to the products</a:t>
            </a:r>
          </a:p>
          <a:p>
            <a:r>
              <a:rPr lang="en-US" dirty="0"/>
              <a:t>Take a look at W3.css templates and choose one to apply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5B29D-789F-F447-A1B6-2983C1C3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42" y="1531137"/>
            <a:ext cx="5987457" cy="2292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138AF-459D-9141-BB9B-6DD624541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42" y="3699165"/>
            <a:ext cx="5541818" cy="286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5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C3F7-6BC7-554B-A404-3BC118A4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283B6-9EFE-0E47-901C-25A5153E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1" y="2834769"/>
            <a:ext cx="11697397" cy="3732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AD8FB-07D0-DE40-9582-76B1DD02450E}"/>
              </a:ext>
            </a:extLst>
          </p:cNvPr>
          <p:cNvSpPr txBox="1"/>
          <p:nvPr/>
        </p:nvSpPr>
        <p:spPr>
          <a:xfrm>
            <a:off x="8610599" y="1690688"/>
            <a:ext cx="1572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Nav</a:t>
            </a:r>
            <a:r>
              <a:rPr lang="en-US" sz="2800" b="1" dirty="0">
                <a:solidFill>
                  <a:schemeClr val="bg1"/>
                </a:solidFill>
              </a:rPr>
              <a:t>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99970-11C7-9746-B35F-E371F9B94FBD}"/>
              </a:ext>
            </a:extLst>
          </p:cNvPr>
          <p:cNvSpPr txBox="1"/>
          <p:nvPr/>
        </p:nvSpPr>
        <p:spPr>
          <a:xfrm>
            <a:off x="5396343" y="1677267"/>
            <a:ext cx="216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Hero image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3AB93-E293-0C49-95F3-1A1DDE0DA9DF}"/>
              </a:ext>
            </a:extLst>
          </p:cNvPr>
          <p:cNvCxnSpPr/>
          <p:nvPr/>
        </p:nvCxnSpPr>
        <p:spPr>
          <a:xfrm flipH="1">
            <a:off x="8458200" y="2213908"/>
            <a:ext cx="561109" cy="1630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AD3CCF-B164-D844-B6FB-AFA32CAB37B8}"/>
              </a:ext>
            </a:extLst>
          </p:cNvPr>
          <p:cNvCxnSpPr>
            <a:stCxn id="7" idx="2"/>
          </p:cNvCxnSpPr>
          <p:nvPr/>
        </p:nvCxnSpPr>
        <p:spPr>
          <a:xfrm flipH="1">
            <a:off x="6480460" y="2200487"/>
            <a:ext cx="1" cy="2704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D42D92-4185-D348-99FF-E89086CC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557934"/>
            <a:ext cx="10515600" cy="4351338"/>
          </a:xfrm>
        </p:spPr>
        <p:txBody>
          <a:bodyPr/>
          <a:lstStyle/>
          <a:p>
            <a:r>
              <a:rPr lang="en-US" dirty="0"/>
              <a:t>Copy header info over into </a:t>
            </a:r>
            <a:r>
              <a:rPr lang="en-US" dirty="0" err="1"/>
              <a:t>header.php</a:t>
            </a:r>
            <a:endParaRPr lang="en-US" dirty="0"/>
          </a:p>
          <a:p>
            <a:pPr lvl="1"/>
            <a:r>
              <a:rPr lang="en-US" dirty="0"/>
              <a:t>Adjust column class from 3 to 4 (grid of 12 columns but I only want 3 items)</a:t>
            </a:r>
          </a:p>
          <a:p>
            <a:r>
              <a:rPr lang="en-US" dirty="0"/>
              <a:t>Set a new background image</a:t>
            </a:r>
          </a:p>
          <a:p>
            <a:pPr lvl="1"/>
            <a:r>
              <a:rPr lang="en-US" dirty="0"/>
              <a:t>Put the image in assets/</a:t>
            </a:r>
            <a:r>
              <a:rPr lang="en-US" dirty="0" err="1"/>
              <a:t>img</a:t>
            </a:r>
            <a:r>
              <a:rPr lang="en-US" dirty="0"/>
              <a:t>/</a:t>
            </a:r>
          </a:p>
          <a:p>
            <a:r>
              <a:rPr lang="en-US" dirty="0"/>
              <a:t>Create sections for products and about</a:t>
            </a:r>
          </a:p>
          <a:p>
            <a:r>
              <a:rPr lang="en-US" dirty="0"/>
              <a:t>Put header section in </a:t>
            </a:r>
            <a:r>
              <a:rPr lang="en-US" dirty="0" err="1"/>
              <a:t>index.php</a:t>
            </a:r>
            <a:endParaRPr lang="en-US" dirty="0"/>
          </a:p>
          <a:p>
            <a:r>
              <a:rPr lang="en-US" dirty="0"/>
              <a:t>Comment out background colour in footer</a:t>
            </a:r>
          </a:p>
          <a:p>
            <a:r>
              <a:rPr lang="en-US" dirty="0"/>
              <a:t>Change colour of text to black in footer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3AACBA-DA6A-AE4F-A56E-EE0FC1162FB9}"/>
              </a:ext>
            </a:extLst>
          </p:cNvPr>
          <p:cNvSpPr/>
          <p:nvPr/>
        </p:nvSpPr>
        <p:spPr>
          <a:xfrm>
            <a:off x="8915400" y="4909272"/>
            <a:ext cx="2639291" cy="13044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How….</a:t>
            </a:r>
          </a:p>
        </p:txBody>
      </p:sp>
    </p:spTree>
    <p:extLst>
      <p:ext uri="{BB962C8B-B14F-4D97-AF65-F5344CB8AC3E}">
        <p14:creationId xmlns:p14="http://schemas.microsoft.com/office/powerpoint/2010/main" val="198633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016E78E9AF74EA603C9F795980204" ma:contentTypeVersion="5" ma:contentTypeDescription="Create a new document." ma:contentTypeScope="" ma:versionID="c1e1e6aedf02edd7c4d2a68a70a62cba">
  <xsd:schema xmlns:xsd="http://www.w3.org/2001/XMLSchema" xmlns:xs="http://www.w3.org/2001/XMLSchema" xmlns:p="http://schemas.microsoft.com/office/2006/metadata/properties" xmlns:ns1="6012c4bf-0b91-4f3e-b722-ad8a8e41f5a5" xmlns:ns3="26c71075-24fd-4ed4-8185-25178c839b88" targetNamespace="http://schemas.microsoft.com/office/2006/metadata/properties" ma:root="true" ma:fieldsID="769cf83ee6f38eddc33b23a4eeb00c36" ns1:_="" ns3:_="">
    <xsd:import namespace="6012c4bf-0b91-4f3e-b722-ad8a8e41f5a5"/>
    <xsd:import namespace="26c71075-24fd-4ed4-8185-25178c839b88"/>
    <xsd:element name="properties">
      <xsd:complexType>
        <xsd:sequence>
          <xsd:element name="documentManagement">
            <xsd:complexType>
              <xsd:all>
                <xsd:element ref="ns1:_x0064_do2" minOccurs="0"/>
                <xsd:element ref="ns1:MediaServiceMetadata" minOccurs="0"/>
                <xsd:element ref="ns1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2c4bf-0b91-4f3e-b722-ad8a8e41f5a5" elementFormDefault="qualified">
    <xsd:import namespace="http://schemas.microsoft.com/office/2006/documentManagement/types"/>
    <xsd:import namespace="http://schemas.microsoft.com/office/infopath/2007/PartnerControls"/>
    <xsd:element name="_x0064_do2" ma:index="0" nillable="true" ma:displayName="Template type" ma:internalName="_x0064_do2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71075-24fd-4ed4-8185-25178c839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4_do2 xmlns="6012c4bf-0b91-4f3e-b722-ad8a8e41f5a5">PowerPoint</_x0064_do2>
    <SharedWithUsers xmlns="26c71075-24fd-4ed4-8185-25178c839b88">
      <UserInfo>
        <DisplayName>Toby Russell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643760-C550-45A8-94A5-EBD63996F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12c4bf-0b91-4f3e-b722-ad8a8e41f5a5"/>
    <ds:schemaRef ds:uri="26c71075-24fd-4ed4-8185-25178c839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2A2A1-8743-46CC-A5B8-52CD41017BCA}">
  <ds:schemaRefs>
    <ds:schemaRef ds:uri="http://schemas.microsoft.com/office/2006/metadata/properties"/>
    <ds:schemaRef ds:uri="http://schemas.microsoft.com/office/infopath/2007/PartnerControls"/>
    <ds:schemaRef ds:uri="6012c4bf-0b91-4f3e-b722-ad8a8e41f5a5"/>
    <ds:schemaRef ds:uri="26c71075-24fd-4ed4-8185-25178c839b8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41435</TotalTime>
  <Words>1578</Words>
  <Application>Microsoft Macintosh PowerPoint</Application>
  <PresentationFormat>Widescreen</PresentationFormat>
  <Paragraphs>266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Welcome to COMP2001 Information Management and Retrieval</vt:lpstr>
      <vt:lpstr>Architecture layers</vt:lpstr>
      <vt:lpstr>Designing front end</vt:lpstr>
      <vt:lpstr>Standard layout</vt:lpstr>
      <vt:lpstr>Bootstrap</vt:lpstr>
      <vt:lpstr>Bootstrap : Important points</vt:lpstr>
      <vt:lpstr>Refactoring front end</vt:lpstr>
      <vt:lpstr>Home page</vt:lpstr>
      <vt:lpstr>PowerPoint Presentation</vt:lpstr>
      <vt:lpstr>PowerPoint Presentation</vt:lpstr>
      <vt:lpstr>Visual studio 2019</vt:lpstr>
      <vt:lpstr>Visual Studio : Empty Project</vt:lpstr>
      <vt:lpstr>ASP.NET MVC</vt:lpstr>
      <vt:lpstr>ASP.NET Images</vt:lpstr>
      <vt:lpstr>ASP.NET R(Bl)azor pages</vt:lpstr>
      <vt:lpstr>Razor Expressions</vt:lpstr>
      <vt:lpstr>View Model</vt:lpstr>
      <vt:lpstr>ViewBag </vt:lpstr>
      <vt:lpstr>Attribute values</vt:lpstr>
      <vt:lpstr>Razor conditional statements</vt:lpstr>
      <vt:lpstr>Razor : if…</vt:lpstr>
      <vt:lpstr>Razor : arrays</vt:lpstr>
      <vt:lpstr>Security</vt:lpstr>
      <vt:lpstr>Sanitising inputs</vt:lpstr>
      <vt:lpstr>SQL Injection</vt:lpstr>
      <vt:lpstr>Prepared statements outline</vt:lpstr>
      <vt:lpstr>Stored proc vs sql with parameters</vt:lpstr>
      <vt:lpstr>Whitelist input validation</vt:lpstr>
      <vt:lpstr>Least Privilege</vt:lpstr>
      <vt:lpstr>Activity</vt:lpstr>
      <vt:lpstr>PHP : Classes</vt:lpstr>
      <vt:lpstr>PHP Classes</vt:lpstr>
      <vt:lpstr>Refactoring getAll</vt:lpstr>
      <vt:lpstr> University of Plymouth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Shirley Atkinson</cp:lastModifiedBy>
  <cp:revision>302</cp:revision>
  <dcterms:created xsi:type="dcterms:W3CDTF">2018-04-15T20:11:32Z</dcterms:created>
  <dcterms:modified xsi:type="dcterms:W3CDTF">2020-10-03T14:17:34Z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0x010100652016E78E9AF74EA603C9F795980204</vt:lpwstr>
  </property>
</Properties>
</file>